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7" r:id="rId2"/>
    <p:sldId id="285" r:id="rId3"/>
    <p:sldId id="278" r:id="rId4"/>
    <p:sldId id="279" r:id="rId5"/>
    <p:sldId id="280" r:id="rId6"/>
    <p:sldId id="286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5" d="100"/>
          <a:sy n="75" d="100"/>
        </p:scale>
        <p:origin x="540" y="5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612" y="470536"/>
            <a:ext cx="8229600" cy="40671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992438" y="4692016"/>
            <a:ext cx="64547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 : Toán</a:t>
            </a:r>
          </a:p>
          <a:p>
            <a:pPr algn="l"/>
            <a:r>
              <a:rPr lang="en-US" sz="3200" b="1"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 :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24" y="13448"/>
            <a:ext cx="9144000" cy="6165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/>
          <p:nvPr/>
        </p:nvSpPr>
        <p:spPr>
          <a:xfrm>
            <a:off x="1556030" y="6179299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821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852" y="2929880"/>
            <a:ext cx="11521280" cy="1219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A</a:t>
            </a:r>
            <a:r>
              <a:rPr lang="vi-VN" sz="40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. Câu hỏi ôn tập</a:t>
            </a:r>
            <a:endParaRPr lang="vi-VN" sz="40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566020" y="472796"/>
            <a:ext cx="7198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lnSpc>
                <a:spcPct val="150000"/>
              </a:lnSpc>
            </a:pPr>
            <a:r>
              <a:rPr lang="en-US" altLang="en-US" sz="3600" b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TIẾT 61. ÔN </a:t>
            </a:r>
            <a:r>
              <a:rPr lang="en-US" altLang="en-US" sz="3600" b="1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TẬP CHƯƠNG III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4400" b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TAM </a:t>
            </a:r>
            <a:r>
              <a:rPr lang="en-US" altLang="en-US" sz="4400" b="1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GIÁC ĐỒNG DẠNG</a:t>
            </a:r>
          </a:p>
        </p:txBody>
      </p:sp>
      <p:sp>
        <p:nvSpPr>
          <p:cNvPr id="4" name="Text Placeholder 2"/>
          <p:cNvSpPr txBox="1"/>
          <p:nvPr/>
        </p:nvSpPr>
        <p:spPr>
          <a:xfrm>
            <a:off x="1053852" y="3865984"/>
            <a:ext cx="7950737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09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1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3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* </a:t>
            </a:r>
            <a:r>
              <a:rPr lang="vi-VN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Tóm tắt chương </a:t>
            </a:r>
            <a:r>
              <a:rPr lang="en-US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III</a:t>
            </a:r>
            <a:r>
              <a:rPr lang="vi-VN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: </a:t>
            </a:r>
            <a:r>
              <a:rPr lang="en-US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SGK – 89 -&gt;91</a:t>
            </a:r>
            <a:endParaRPr lang="vi-VN" sz="36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 Placeholder 2"/>
          <p:cNvSpPr txBox="1"/>
          <p:nvPr/>
        </p:nvSpPr>
        <p:spPr>
          <a:xfrm>
            <a:off x="1053852" y="4802088"/>
            <a:ext cx="266429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09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1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3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B</a:t>
            </a:r>
            <a:r>
              <a:rPr lang="vi-VN" sz="4000" b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. Bài tập</a:t>
            </a:r>
            <a:endParaRPr lang="vi-VN" sz="40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012"/>
            <a:ext cx="11350997" cy="1484784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</a:pPr>
            <a:r>
              <a:rPr lang="vi-VN" sz="2400" b="1" u="sng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B</a:t>
            </a:r>
            <a:r>
              <a:rPr lang="en-US" sz="2400" b="1" u="sng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ài</a:t>
            </a:r>
            <a:r>
              <a:rPr lang="en-US" sz="2400" b="1" u="sng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1</a:t>
            </a:r>
            <a:r>
              <a:rPr lang="vi-VN" sz="2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: </a:t>
            </a:r>
            <a:r>
              <a:rPr lang="vi-VN" sz="2400" dirty="0" smtClean="0">
                <a:latin typeface="Palatino Linotype" panose="02040502050505030304" pitchFamily="18" charset="0"/>
              </a:rPr>
              <a:t>Cho tam giác ABC có AB = 3cm; AC = 4,5cm; BC = 6cm và tam giác DEF có DE = 12cm; EF = 9cm; DF = 6cm.</a:t>
            </a:r>
            <a:br>
              <a:rPr lang="vi-VN" sz="2400" dirty="0" smtClean="0">
                <a:latin typeface="Palatino Linotype" panose="02040502050505030304" pitchFamily="18" charset="0"/>
              </a:rPr>
            </a:br>
            <a:r>
              <a:rPr lang="vi-VN" sz="2400" dirty="0" smtClean="0">
                <a:latin typeface="Palatino Linotype" panose="02040502050505030304" pitchFamily="18" charset="0"/>
              </a:rPr>
              <a:t>a, Hai tam giác trên có đồng dạng không ? Vì sao ?</a:t>
            </a:r>
            <a:br>
              <a:rPr lang="vi-VN" sz="2400" dirty="0" smtClean="0">
                <a:latin typeface="Palatino Linotype" panose="02040502050505030304" pitchFamily="18" charset="0"/>
              </a:rPr>
            </a:br>
            <a:r>
              <a:rPr lang="vi-VN" sz="2400" dirty="0" smtClean="0">
                <a:latin typeface="Palatino Linotype" panose="02040502050505030304" pitchFamily="18" charset="0"/>
              </a:rPr>
              <a:t>b, Tính tỉ số chu vi hai tam giác đó ?</a:t>
            </a:r>
            <a:endParaRPr lang="vi-VN" sz="24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97868" y="2006000"/>
                <a:ext cx="9694814" cy="187220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vi-VN" dirty="0" smtClean="0">
                    <a:effectLst/>
                    <a:latin typeface="Palatino Linotype" panose="02040502050505030304" pitchFamily="18" charset="0"/>
                  </a:rPr>
                  <a:t>a</a:t>
                </a:r>
                <a:r>
                  <a:rPr lang="en-US" dirty="0" smtClean="0">
                    <a:effectLst/>
                    <a:latin typeface="Palatino Linotype" panose="02040502050505030304" pitchFamily="18" charset="0"/>
                  </a:rPr>
                  <a:t>.</a:t>
                </a:r>
                <a:r>
                  <a:rPr lang="vi-VN" dirty="0" smtClean="0">
                    <a:effectLst/>
                    <a:latin typeface="Palatino Linotype" panose="02040502050505030304" pitchFamily="18" charset="0"/>
                  </a:rPr>
                  <a:t> Ta có: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DF</m:t>
                          </m:r>
                        </m:den>
                      </m:f>
                      <m:r>
                        <a:rPr lang="vi-VN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vi-VN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;     </m:t>
                      </m:r>
                      <m:f>
                        <m:fPr>
                          <m:ctrlPr>
                            <a:rPr lang="vi-VN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EF</m:t>
                          </m:r>
                        </m:den>
                      </m:f>
                      <m:r>
                        <a:rPr lang="vi-VN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   ;   </m:t>
                      </m:r>
                      <m:f>
                        <m:fPr>
                          <m:ctrlPr>
                            <a:rPr lang="vi-VN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BC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DE</m:t>
                          </m:r>
                        </m:den>
                      </m:f>
                      <m:r>
                        <a:rPr lang="vi-VN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vi-VN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dirty="0">
                  <a:effectLst/>
                  <a:latin typeface="Palatino Linotype" panose="0204050205050503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vi-VN" dirty="0" smtClean="0">
                    <a:effectLst/>
                    <a:latin typeface="Palatino Linotype" panose="02040502050505030304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b="0" i="0" smtClean="0">
                            <a:effectLst/>
                            <a:latin typeface="Cambria Math" panose="020405030504060302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b="0" i="0" smtClean="0">
                            <a:effectLst/>
                            <a:latin typeface="Cambria Math" panose="02040503050406030204" pitchFamily="18" charset="0"/>
                          </a:rPr>
                          <m:t>DF</m:t>
                        </m:r>
                      </m:den>
                    </m:f>
                    <m:r>
                      <a:rPr lang="vi-VN" b="0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b="0" i="0" smtClean="0">
                            <a:effectLst/>
                            <a:latin typeface="Cambria Math" panose="020405030504060302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b="0" i="0" smtClean="0">
                            <a:effectLst/>
                            <a:latin typeface="Cambria Math" panose="02040503050406030204" pitchFamily="18" charset="0"/>
                          </a:rPr>
                          <m:t>EF</m:t>
                        </m:r>
                      </m:den>
                    </m:f>
                    <m:r>
                      <a:rPr lang="vi-VN" b="0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b="0" i="0" smtClean="0">
                            <a:effectLst/>
                            <a:latin typeface="Cambria Math" panose="020405030504060302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b="0" i="0" smtClean="0">
                            <a:effectLst/>
                            <a:latin typeface="Cambria Math" panose="02040503050406030204" pitchFamily="18" charset="0"/>
                          </a:rPr>
                          <m:t>DE</m:t>
                        </m:r>
                      </m:den>
                    </m:f>
                    <m:r>
                      <a:rPr lang="vi-VN" b="0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b="0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→∆</m:t>
                    </m:r>
                    <m:r>
                      <m:rPr>
                        <m:sty m:val="p"/>
                      </m:rP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ABC</m:t>
                    </m:r>
                    <m: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∆</m:t>
                    </m:r>
                    <m:r>
                      <m:rPr>
                        <m:sty m:val="p"/>
                      </m:rP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DEF</m:t>
                    </m:r>
                    <m: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dirty="0">
                  <a:effectLst/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8" y="2006000"/>
                <a:ext cx="9694814" cy="1872208"/>
              </a:xfrm>
              <a:blipFill rotWithShape="0">
                <a:blip r:embed="rId2"/>
                <a:stretch>
                  <a:fillRect l="-1132" t="-8469" b="-3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197868" y="4289951"/>
                <a:ext cx="5380499" cy="22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468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0392" indent="-2468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52144" indent="-2468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53896" indent="-2468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55648" indent="-2468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-2468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59152" indent="-2468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60904" indent="-2468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None/>
                </a:pPr>
                <a:r>
                  <a:rPr lang="vi-VN" dirty="0" smtClean="0">
                    <a:effectLst/>
                    <a:latin typeface="Palatino Linotype" panose="02040502050505030304" pitchFamily="18" charset="0"/>
                  </a:rPr>
                  <a:t>b. Vì </a:t>
                </a:r>
                <a14:m>
                  <m:oMath xmlns:m="http://schemas.openxmlformats.org/officeDocument/2006/math">
                    <m:r>
                      <a:rPr lang="vi-VN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ABC</m:t>
                    </m:r>
                    <m: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∆</m:t>
                    </m:r>
                    <m:r>
                      <m:rPr>
                        <m:sty m:val="p"/>
                      </m:rP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DEF</m:t>
                    </m:r>
                    <m:r>
                      <a:rPr lang="vi-VN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vi-VN" dirty="0" smtClean="0">
                    <a:effectLst/>
                    <a:latin typeface="Palatino Linotype" panose="02040502050505030304" pitchFamily="18" charset="0"/>
                  </a:rPr>
                  <a:t>nên:</a:t>
                </a:r>
              </a:p>
              <a:p>
                <a:pPr marL="0" indent="0">
                  <a:spcBef>
                    <a:spcPts val="1200"/>
                  </a:spcBef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AC</m:t>
                          </m:r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BC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DF</m:t>
                          </m:r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EF</m:t>
                          </m:r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DE</m:t>
                          </m:r>
                        </m:den>
                      </m:f>
                      <m:r>
                        <a:rPr lang="vi-VN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dirty="0">
                  <a:effectLst/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68" y="4289951"/>
                <a:ext cx="5380499" cy="2232248"/>
              </a:xfrm>
              <a:prstGeom prst="rect">
                <a:avLst/>
              </a:prstGeom>
              <a:blipFill rotWithShape="0">
                <a:blip r:embed="rId3"/>
                <a:stretch>
                  <a:fillRect l="-1814" t="-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09836" y="133742"/>
                <a:ext cx="10126861" cy="1484784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anchor="ctr">
                <a:noAutofit/>
              </a:bodyPr>
              <a:lstStyle/>
              <a:p>
                <a:pPr/>
                <a:r>
                  <a:rPr lang="vi-VN" sz="2400" b="1" u="sng" dirty="0" smtClean="0">
                    <a:solidFill>
                      <a:srgbClr val="C00000"/>
                    </a:solidFill>
                    <a:effectLst/>
                    <a:latin typeface="Palatino Linotype" panose="02040502050505030304" pitchFamily="18" charset="0"/>
                  </a:rPr>
                  <a:t>B</a:t>
                </a:r>
                <a:r>
                  <a:rPr lang="en-US" sz="2400" b="1" u="sng" dirty="0" err="1" smtClean="0">
                    <a:solidFill>
                      <a:srgbClr val="C00000"/>
                    </a:solidFill>
                    <a:latin typeface="Palatino Linotype" panose="02040502050505030304" pitchFamily="18" charset="0"/>
                  </a:rPr>
                  <a:t>ài</a:t>
                </a:r>
                <a:r>
                  <a:rPr lang="en-US" sz="2400" b="1" u="sng" dirty="0" smtClean="0">
                    <a:solidFill>
                      <a:srgbClr val="C00000"/>
                    </a:solidFill>
                    <a:effectLst/>
                    <a:latin typeface="Palatino Linotype" panose="02040502050505030304" pitchFamily="18" charset="0"/>
                  </a:rPr>
                  <a:t> </a:t>
                </a:r>
                <a:r>
                  <a:rPr lang="vi-VN" sz="2400" b="1" u="sng" dirty="0" smtClean="0">
                    <a:solidFill>
                      <a:srgbClr val="C00000"/>
                    </a:solidFill>
                    <a:effectLst/>
                    <a:latin typeface="Palatino Linotype" panose="02040502050505030304" pitchFamily="18" charset="0"/>
                  </a:rPr>
                  <a:t>2</a:t>
                </a:r>
                <a:r>
                  <a:rPr lang="vi-VN" sz="2400" dirty="0" smtClean="0">
                    <a:effectLst/>
                    <a:latin typeface="Palatino Linotype" panose="02040502050505030304" pitchFamily="18" charset="0"/>
                  </a:rPr>
                  <a:t>: Cho tam giác ABC. Kẻ các đường cao BE và CF. Chứng minh rằng:</a:t>
                </a:r>
                <a:br>
                  <a:rPr lang="vi-VN" sz="2400" dirty="0" smtClean="0">
                    <a:effectLst/>
                    <a:latin typeface="Palatino Linotype" panose="0204050205050503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. ∆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ABE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∆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ACF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AF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AE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AC</m:t>
                      </m:r>
                    </m:oMath>
                  </m:oMathPara>
                </a14:m>
                <a:endParaRPr lang="vi-VN" sz="2400" dirty="0">
                  <a:effectLst/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9836" y="133742"/>
                <a:ext cx="10126861" cy="1484784"/>
              </a:xfrm>
              <a:blipFill rotWithShape="0">
                <a:blip r:embed="rId2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6970888" y="2235449"/>
            <a:ext cx="4307124" cy="3528392"/>
          </a:xfrm>
          <a:prstGeom prst="triangle">
            <a:avLst>
              <a:gd name="adj" fmla="val 166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Palatino Linotype" panose="02040502050505030304" pitchFamily="18" charset="0"/>
            </a:endParaRPr>
          </a:p>
        </p:txBody>
      </p:sp>
      <p:cxnSp>
        <p:nvCxnSpPr>
          <p:cNvPr id="8" name="Straight Connector 7"/>
          <p:cNvCxnSpPr>
            <a:stCxn id="5" idx="4"/>
          </p:cNvCxnSpPr>
          <p:nvPr/>
        </p:nvCxnSpPr>
        <p:spPr>
          <a:xfrm flipH="1" flipV="1">
            <a:off x="7165916" y="4899541"/>
            <a:ext cx="4112096" cy="8643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5" idx="2"/>
          </p:cNvCxnSpPr>
          <p:nvPr/>
        </p:nvCxnSpPr>
        <p:spPr>
          <a:xfrm flipH="1">
            <a:off x="6970888" y="3720233"/>
            <a:ext cx="2218892" cy="20436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667838">
            <a:off x="7160171" y="4703706"/>
            <a:ext cx="182843" cy="2256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Palatino Linotype" panose="0204050205050503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rot="2667619">
            <a:off x="8946555" y="3610600"/>
            <a:ext cx="199884" cy="2096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Palatino Linotype" panose="02040502050505030304" pitchFamily="18" charset="0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7558636" y="1268615"/>
            <a:ext cx="7966619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latin typeface="Palatino Linotype" panose="02040502050505030304" pitchFamily="18" charset="0"/>
              </a:rPr>
              <a:t>A</a:t>
            </a:r>
          </a:p>
        </p:txBody>
      </p:sp>
      <p:sp>
        <p:nvSpPr>
          <p:cNvPr id="20" name="Title 1"/>
          <p:cNvSpPr txBox="1"/>
          <p:nvPr/>
        </p:nvSpPr>
        <p:spPr>
          <a:xfrm>
            <a:off x="6598468" y="5186829"/>
            <a:ext cx="7606579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latin typeface="Palatino Linotype" panose="02040502050505030304" pitchFamily="18" charset="0"/>
              </a:rPr>
              <a:t>B</a:t>
            </a:r>
          </a:p>
        </p:txBody>
      </p:sp>
      <p:sp>
        <p:nvSpPr>
          <p:cNvPr id="21" name="Title 1"/>
          <p:cNvSpPr txBox="1"/>
          <p:nvPr/>
        </p:nvSpPr>
        <p:spPr>
          <a:xfrm>
            <a:off x="11265854" y="5186829"/>
            <a:ext cx="7966619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 smtClean="0">
                <a:latin typeface="Palatino Linotype" panose="02040502050505030304" pitchFamily="18" charset="0"/>
              </a:rPr>
              <a:t>C</a:t>
            </a:r>
            <a:endParaRPr lang="vi-VN" sz="2400" b="1" dirty="0">
              <a:latin typeface="Palatino Linotype" panose="02040502050505030304" pitchFamily="18" charset="0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6741268" y="4082335"/>
            <a:ext cx="7966619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 smtClean="0">
                <a:latin typeface="Palatino Linotype" panose="02040502050505030304" pitchFamily="18" charset="0"/>
              </a:rPr>
              <a:t>F</a:t>
            </a:r>
            <a:endParaRPr lang="vi-VN" sz="2400" b="1" dirty="0">
              <a:latin typeface="Palatino Linotype" panose="02040502050505030304" pitchFamily="18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9180658" y="2785642"/>
            <a:ext cx="7966619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 smtClean="0">
                <a:latin typeface="Palatino Linotype" panose="02040502050505030304" pitchFamily="18" charset="0"/>
              </a:rPr>
              <a:t>E</a:t>
            </a:r>
            <a:endParaRPr lang="vi-VN" sz="2400" b="1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1349627" y="1856477"/>
                <a:ext cx="5357327" cy="45455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. 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 ∆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ABE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 ∆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ACF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ó:</m:t>
                      </m:r>
                    </m:oMath>
                  </m:oMathPara>
                </a14:m>
                <a:endParaRPr lang="vi-VN" sz="2400" dirty="0" smtClean="0">
                  <a:effectLst/>
                  <a:latin typeface="Palatino Linotype" panose="0204050205050503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400" b="0" i="0" smtClean="0">
                              <a:effectLst/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chung</m:t>
                      </m:r>
                    </m:oMath>
                  </m:oMathPara>
                </a14:m>
                <a:endParaRPr lang="en-US" sz="2400" b="0" i="0" dirty="0" smtClean="0"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400" b="0" i="0" smtClean="0">
                              <a:effectLst/>
                              <a:latin typeface="Cambria Math" panose="02040503050406030204" pitchFamily="18" charset="0"/>
                            </a:rPr>
                            <m:t>AEB</m:t>
                          </m:r>
                        </m:e>
                      </m:acc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2400" b="0" i="0" smtClean="0">
                              <a:effectLst/>
                              <a:latin typeface="Cambria Math" panose="02040503050406030204" pitchFamily="18" charset="0"/>
                            </a:rPr>
                            <m:t>AFC</m:t>
                          </m:r>
                        </m:e>
                      </m:acc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2400" dirty="0" smtClean="0">
                  <a:effectLst/>
                  <a:latin typeface="Palatino Linotype" panose="0204050205050503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 ∆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ABE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∆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ACF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vi-VN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vi-VN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vi-VN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e>
                      </m:d>
                    </m:oMath>
                  </m:oMathPara>
                </a14:m>
                <a:endParaRPr lang="vi-VN" sz="2400" dirty="0" smtClean="0">
                  <a:effectLst/>
                  <a:latin typeface="Palatino Linotype" panose="02040502050505030304" pitchFamily="18" charset="0"/>
                  <a:ea typeface="Cambria Math" panose="02040503050406030204" pitchFamily="18" charset="0"/>
                </a:endParaRPr>
              </a:p>
              <a:p>
                <a:endParaRPr lang="vi-VN" sz="2400" dirty="0" smtClean="0">
                  <a:effectLst/>
                  <a:latin typeface="Palatino Linotype" panose="0204050205050503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. 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</a:rPr>
                        <m:t>ì ∆</m:t>
                      </m:r>
                      <m:r>
                        <m:rPr>
                          <m:sty m:val="p"/>
                        </m:rPr>
                        <a:rPr lang="vi-VN" sz="2400" b="0" i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ABE</m:t>
                      </m:r>
                      <m:r>
                        <a:rPr lang="vi-VN" sz="2400" b="0" i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∆</m:t>
                      </m:r>
                      <m:r>
                        <m:rPr>
                          <m:sty m:val="p"/>
                        </m:rPr>
                        <a:rPr lang="vi-VN" sz="2400" b="0" i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ACF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f>
                        <m:fPr>
                          <m:ctrlPr>
                            <a:rPr lang="vi-VN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AC</m:t>
                          </m:r>
                        </m:den>
                      </m:f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2400" b="0" i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AF</m:t>
                          </m:r>
                        </m:den>
                      </m:f>
                    </m:oMath>
                  </m:oMathPara>
                </a14:m>
                <a:endParaRPr lang="vi-VN" sz="2400" dirty="0" smtClean="0">
                  <a:effectLst/>
                  <a:latin typeface="Palatino Linotype" panose="02040502050505030304" pitchFamily="18" charset="0"/>
                  <a:ea typeface="Cambria Math" panose="02040503050406030204" pitchFamily="18" charset="0"/>
                </a:endParaRPr>
              </a:p>
              <a:p>
                <a:endParaRPr lang="vi-VN" sz="2400" dirty="0" smtClean="0">
                  <a:effectLst/>
                  <a:latin typeface="Palatino Linotype" panose="0204050205050503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AF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AE</m:t>
                      </m:r>
                      <m: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vi-VN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</m:t>
                      </m:r>
                    </m:oMath>
                  </m:oMathPara>
                </a14:m>
                <a:endParaRPr lang="vi-VN" sz="2400" dirty="0">
                  <a:effectLst/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27" y="1856477"/>
                <a:ext cx="5357327" cy="4545550"/>
              </a:xfrm>
              <a:prstGeom prst="rect">
                <a:avLst/>
              </a:prstGeom>
              <a:blipFill rotWithShape="0">
                <a:blip r:embed="rId3"/>
                <a:stretch>
                  <a:fillRect l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6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25" y="73276"/>
            <a:ext cx="11383628" cy="1484784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vi-VN" sz="2400" b="1" u="sng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B</a:t>
            </a:r>
            <a:r>
              <a:rPr lang="en-US" sz="2400" b="1" u="sng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ài</a:t>
            </a:r>
            <a:r>
              <a:rPr lang="en-US" sz="2400" b="1" u="sng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400" b="1" u="sng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3</a:t>
            </a:r>
            <a:r>
              <a:rPr lang="vi-VN" sz="2400" dirty="0" smtClean="0">
                <a:latin typeface="Palatino Linotype" panose="02040502050505030304" pitchFamily="18" charset="0"/>
              </a:rPr>
              <a:t>: Cho tam giác ABC cân tại A, trên cạnh AB lấy M, trên cạnh AC lấy N sao cho </a:t>
            </a:r>
            <a:br>
              <a:rPr lang="vi-VN" sz="2400" dirty="0" smtClean="0">
                <a:latin typeface="Palatino Linotype" panose="02040502050505030304" pitchFamily="18" charset="0"/>
              </a:rPr>
            </a:br>
            <a:r>
              <a:rPr lang="vi-VN" sz="2400" dirty="0" smtClean="0">
                <a:latin typeface="Palatino Linotype" panose="02040502050505030304" pitchFamily="18" charset="0"/>
              </a:rPr>
              <a:t>BM = CN. Chứng minh rằng:</a:t>
            </a:r>
            <a:br>
              <a:rPr lang="vi-VN" sz="2400" dirty="0" smtClean="0">
                <a:latin typeface="Palatino Linotype" panose="02040502050505030304" pitchFamily="18" charset="0"/>
              </a:rPr>
            </a:br>
            <a:r>
              <a:rPr lang="vi-VN" sz="2400" dirty="0" smtClean="0">
                <a:latin typeface="Palatino Linotype" panose="02040502050505030304" pitchFamily="18" charset="0"/>
              </a:rPr>
              <a:t>a. AN . BC = AC . MN</a:t>
            </a:r>
            <a:br>
              <a:rPr lang="vi-VN" sz="2400" dirty="0" smtClean="0">
                <a:latin typeface="Palatino Linotype" panose="02040502050505030304" pitchFamily="18" charset="0"/>
              </a:rPr>
            </a:br>
            <a:r>
              <a:rPr lang="vi-VN" sz="2400" dirty="0" smtClean="0">
                <a:latin typeface="Palatino Linotype" panose="02040502050505030304" pitchFamily="18" charset="0"/>
              </a:rPr>
              <a:t>b. MN // BC</a:t>
            </a:r>
            <a:endParaRPr lang="vi-VN" sz="24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475118" y="1850247"/>
                <a:ext cx="5357327" cy="350100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vi-VN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ó: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(∆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ABC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vi-VN" sz="2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noProof="0" dirty="0" smtClean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Mà BM = CN (gt) nên AM = 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∆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AMN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 ∆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ABC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ó:</m:t>
                      </m:r>
                    </m:oMath>
                  </m:oMathPara>
                </a14:m>
                <a:endParaRPr kumimoji="0" lang="vi-VN" sz="2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AB</m:t>
                          </m:r>
                        </m:den>
                      </m:f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vi-VN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AC</m:t>
                          </m:r>
                        </m:den>
                      </m:f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kumimoji="0" lang="vi-VN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chung</m:t>
                      </m:r>
                    </m:oMath>
                  </m:oMathPara>
                </a14:m>
                <a:endParaRPr kumimoji="0" lang="vi-VN" sz="2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đó ∆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AMN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∆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ABC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vi-VN" sz="2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kumimoji="0" lang="vi-VN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AC</m:t>
                          </m:r>
                        </m:den>
                      </m:f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vi-VN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BC</m:t>
                          </m:r>
                        </m:den>
                      </m:f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BC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MN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</m:t>
                      </m:r>
                    </m:oMath>
                  </m:oMathPara>
                </a14:m>
                <a:endParaRPr kumimoji="0" lang="vi-VN" sz="24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8" y="1850247"/>
                <a:ext cx="5357327" cy="3501008"/>
              </a:xfrm>
              <a:prstGeom prst="rect">
                <a:avLst/>
              </a:prstGeom>
              <a:blipFill rotWithShape="0">
                <a:blip r:embed="rId2"/>
                <a:stretch>
                  <a:fillRect l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3" name="Isosceles Triangle 2"/>
          <p:cNvSpPr/>
          <p:nvPr/>
        </p:nvSpPr>
        <p:spPr>
          <a:xfrm>
            <a:off x="8110635" y="2350148"/>
            <a:ext cx="2880320" cy="2830624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6" name="Straight Connector 5"/>
          <p:cNvCxnSpPr>
            <a:stCxn id="3" idx="1"/>
            <a:endCxn id="3" idx="5"/>
          </p:cNvCxnSpPr>
          <p:nvPr/>
        </p:nvCxnSpPr>
        <p:spPr>
          <a:xfrm>
            <a:off x="8830715" y="3765460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/>
          <p:nvPr/>
        </p:nvSpPr>
        <p:spPr>
          <a:xfrm>
            <a:off x="9406780" y="1700808"/>
            <a:ext cx="5760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000" dirty="0">
                <a:latin typeface="Palatino Linotype" panose="02040502050505030304" pitchFamily="18" charset="0"/>
              </a:rPr>
              <a:t>A</a:t>
            </a:r>
            <a:endParaRPr kumimoji="0" lang="vi-VN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10247366" y="3204707"/>
            <a:ext cx="5760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000" dirty="0" smtClean="0">
                <a:latin typeface="Palatino Linotype" panose="02040502050505030304" pitchFamily="18" charset="0"/>
              </a:rPr>
              <a:t>N</a:t>
            </a:r>
            <a:endParaRPr kumimoji="0" lang="vi-VN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8278160" y="3369416"/>
            <a:ext cx="5760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000" dirty="0" smtClean="0">
                <a:latin typeface="Palatino Linotype" panose="02040502050505030304" pitchFamily="18" charset="0"/>
              </a:rPr>
              <a:t>M</a:t>
            </a:r>
            <a:endParaRPr kumimoji="0" lang="vi-VN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27" name="Title 1"/>
          <p:cNvSpPr txBox="1"/>
          <p:nvPr/>
        </p:nvSpPr>
        <p:spPr>
          <a:xfrm>
            <a:off x="10949398" y="4755219"/>
            <a:ext cx="576064" cy="798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000" dirty="0" smtClean="0">
                <a:latin typeface="Palatino Linotype" panose="02040502050505030304" pitchFamily="18" charset="0"/>
              </a:rPr>
              <a:t>C</a:t>
            </a:r>
            <a:endParaRPr kumimoji="0" lang="vi-VN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7552731" y="4784728"/>
            <a:ext cx="5760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000" dirty="0" smtClean="0">
                <a:latin typeface="Palatino Linotype" panose="02040502050505030304" pitchFamily="18" charset="0"/>
              </a:rPr>
              <a:t>B</a:t>
            </a:r>
            <a:endParaRPr kumimoji="0" lang="vi-VN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/>
              <p:cNvSpPr txBox="1">
                <a:spLocks/>
              </p:cNvSpPr>
              <p:nvPr/>
            </p:nvSpPr>
            <p:spPr>
              <a:xfrm>
                <a:off x="459890" y="5013176"/>
                <a:ext cx="6106403" cy="157875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vi-VN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ì ∆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AMN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∆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ABC</m:t>
                      </m:r>
                    </m:oMath>
                  </m:oMathPara>
                </a14:m>
                <a:endParaRPr kumimoji="0" lang="vi-VN" sz="2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vi-VN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AMN</m:t>
                          </m:r>
                        </m:e>
                      </m:acc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vi-VN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̂"/>
                          <m:ctrlPr>
                            <a:rPr kumimoji="0" lang="vi-VN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AMN</m:t>
                          </m:r>
                        </m:e>
                      </m:acc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̂"/>
                          <m:ctrlPr>
                            <a:rPr kumimoji="0" lang="vi-VN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vi-VN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hai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ó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đồ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kumimoji="0" lang="vi-V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ị </m:t>
                      </m:r>
                    </m:oMath>
                  </m:oMathPara>
                </a14:m>
                <a:endParaRPr kumimoji="0" lang="vi-VN" sz="2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alatino Linotype" panose="02040502050505030304" pitchFamily="18" charset="0"/>
                  </a:rPr>
                  <a:t>Do đó:</a:t>
                </a:r>
                <a:r>
                  <a:rPr kumimoji="0" lang="vi-VN" sz="240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Palatino Linotype" panose="02040502050505030304" pitchFamily="18" charset="0"/>
                  </a:rPr>
                  <a:t> MN // BC</a:t>
                </a:r>
                <a:endParaRPr kumimoji="0" lang="vi-VN" sz="24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90" y="5013176"/>
                <a:ext cx="6106403" cy="1578753"/>
              </a:xfrm>
              <a:prstGeom prst="rect">
                <a:avLst/>
              </a:prstGeom>
              <a:blipFill rotWithShape="0">
                <a:blip r:embed="rId3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build="p"/>
      <p:bldP spid="3" grpId="0" animBg="1"/>
      <p:bldP spid="17" grpId="0"/>
      <p:bldP spid="25" grpId="0"/>
      <p:bldP spid="26" grpId="0"/>
      <p:bldP spid="27" grpId="0"/>
      <p:bldP spid="28" grpId="0"/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9876" y="692696"/>
            <a:ext cx="9707528" cy="4029594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HƯỚNG DẪN VỀ NHÀ</a:t>
            </a:r>
          </a:p>
          <a:p>
            <a:pPr algn="ctr">
              <a:lnSpc>
                <a:spcPct val="20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52, 54 (SBT </a:t>
            </a:r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– </a:t>
            </a:r>
            <a:r>
              <a:rPr lang="en-US" sz="3600" b="1" dirty="0" err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97)</a:t>
            </a:r>
            <a:endParaRPr lang="en-US" sz="3600" b="1" dirty="0">
              <a:solidFill>
                <a:schemeClr val="bg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118" y="1789149"/>
            <a:ext cx="1177652" cy="1197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216</Words>
  <Application>Microsoft Office PowerPoint</Application>
  <PresentationFormat>Custom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Constantia</vt:lpstr>
      <vt:lpstr>Palatino Linotype</vt:lpstr>
      <vt:lpstr>Times New Roman</vt:lpstr>
      <vt:lpstr>Office Theme</vt:lpstr>
      <vt:lpstr>PowerPoint Presentation</vt:lpstr>
      <vt:lpstr>PowerPoint Presentation</vt:lpstr>
      <vt:lpstr>Bài 1: Cho tam giác ABC có AB = 3cm; AC = 4,5cm; BC = 6cm và tam giác DEF có DE = 12cm; EF = 9cm; DF = 6cm. a, Hai tam giác trên có đồng dạng không ? Vì sao ? b, Tính tỉ số chu vi hai tam giác đó ?</vt:lpstr>
      <vt:lpstr>Bài 2: Cho tam giác ABC. Kẻ các đường cao BE và CF. Chứng minh rằng: a. ∆ABE ~ ∆ACF b. AF.AB=AE.AC</vt:lpstr>
      <vt:lpstr>Bài 3: Cho tam giác ABC cân tại A, trên cạnh AB lấy M, trên cạnh AC lấy N sao cho  BM = CN. Chứng minh rằng: a. AN . BC = AC . MN b. MN // BC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Chương III: Tam giác đồng dạng</dc:title>
  <dc:creator>Windows User</dc:creator>
  <cp:lastModifiedBy>TIEN NGUYEN THANH</cp:lastModifiedBy>
  <cp:revision>35</cp:revision>
  <dcterms:created xsi:type="dcterms:W3CDTF">2022-03-14T09:12:00Z</dcterms:created>
  <dcterms:modified xsi:type="dcterms:W3CDTF">2022-09-20T09:19:53Z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KSOProductBuildVer">
    <vt:lpwstr>1033-11.2.0.9052</vt:lpwstr>
  </property>
</Properties>
</file>